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9144000" cx="6858000"/>
  <p:notesSz cx="6858000" cy="9144000"/>
  <p:embeddedFontLst>
    <p:embeddedFont>
      <p:font typeface="Corbel"/>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Corbel-boldItalic.fntdata"/><Relationship Id="rId10" Type="http://schemas.openxmlformats.org/officeDocument/2006/relationships/font" Target="fonts/Corbel-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Corbel-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Corbel-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271713" y="1143000"/>
            <a:ext cx="23145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s-MX"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271713" y="1143000"/>
            <a:ext cx="23145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2:notes"/>
          <p:cNvSpPr/>
          <p:nvPr>
            <p:ph idx="2" type="sldImg"/>
          </p:nvPr>
        </p:nvSpPr>
        <p:spPr>
          <a:xfrm>
            <a:off x="2271713" y="1143000"/>
            <a:ext cx="2314575"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514350" y="2840568"/>
            <a:ext cx="5829300" cy="19600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028700" y="5181600"/>
            <a:ext cx="4800600" cy="23368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411692" y="2064809"/>
            <a:ext cx="6034617" cy="6172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1842558" y="3495677"/>
            <a:ext cx="7802033" cy="15430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300692" y="2009777"/>
            <a:ext cx="7802033" cy="451485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342900" y="2133601"/>
            <a:ext cx="6172200" cy="6034617"/>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541735" y="5875867"/>
            <a:ext cx="5829300" cy="18161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541735" y="3875618"/>
            <a:ext cx="5829300" cy="2000249"/>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4"/>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342900" y="2133601"/>
            <a:ext cx="3028950" cy="6034617"/>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5"/>
          <p:cNvSpPr txBox="1"/>
          <p:nvPr>
            <p:ph idx="2" type="body"/>
          </p:nvPr>
        </p:nvSpPr>
        <p:spPr>
          <a:xfrm>
            <a:off x="3486150" y="2133601"/>
            <a:ext cx="3028950" cy="6034617"/>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5"/>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342900" y="2046817"/>
            <a:ext cx="3030141" cy="853016"/>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6"/>
          <p:cNvSpPr txBox="1"/>
          <p:nvPr>
            <p:ph idx="2" type="body"/>
          </p:nvPr>
        </p:nvSpPr>
        <p:spPr>
          <a:xfrm>
            <a:off x="342900" y="2899833"/>
            <a:ext cx="3030141" cy="5268384"/>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6"/>
          <p:cNvSpPr txBox="1"/>
          <p:nvPr>
            <p:ph idx="3" type="body"/>
          </p:nvPr>
        </p:nvSpPr>
        <p:spPr>
          <a:xfrm>
            <a:off x="3483769" y="2046817"/>
            <a:ext cx="3031331" cy="853016"/>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6"/>
          <p:cNvSpPr txBox="1"/>
          <p:nvPr>
            <p:ph idx="4" type="body"/>
          </p:nvPr>
        </p:nvSpPr>
        <p:spPr>
          <a:xfrm>
            <a:off x="3483769" y="2899833"/>
            <a:ext cx="3031331" cy="5268384"/>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6"/>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342900" y="364067"/>
            <a:ext cx="2256235" cy="15494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2681287" y="364067"/>
            <a:ext cx="3833813" cy="7804151"/>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342900" y="1913467"/>
            <a:ext cx="2256235" cy="6254751"/>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344216" y="6400800"/>
            <a:ext cx="4114800" cy="755651"/>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344216" y="817033"/>
            <a:ext cx="4114800" cy="54864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1344216" y="7156451"/>
            <a:ext cx="4114800" cy="1073149"/>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4F8FB">
                <a:alpha val="22745"/>
              </a:srgbClr>
            </a:gs>
            <a:gs pos="74000">
              <a:srgbClr val="AEC5E1">
                <a:alpha val="36862"/>
              </a:srgbClr>
            </a:gs>
            <a:gs pos="83000">
              <a:srgbClr val="AEC5E1">
                <a:alpha val="50980"/>
              </a:srgbClr>
            </a:gs>
            <a:gs pos="100000">
              <a:srgbClr val="C8D8EB">
                <a:alpha val="40784"/>
              </a:srgbClr>
            </a:gs>
          </a:gsLst>
          <a:path path="circle">
            <a:fillToRect b="50%" l="50%" r="50%" t="50%"/>
          </a:path>
          <a:tileRect/>
        </a:gra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342900" y="2133601"/>
            <a:ext cx="6172200" cy="6034617"/>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MX"/>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jpg"/></Relationships>
</file>

<file path=ppt/slides/_rels/slide2.xml.rels><?xml version="1.0" encoding="UTF-8" standalone="yes"?><Relationships xmlns="http://schemas.openxmlformats.org/package/2006/relationships"><Relationship Id="rId11" Type="http://schemas.openxmlformats.org/officeDocument/2006/relationships/image" Target="../media/image6.jpg"/><Relationship Id="rId10" Type="http://schemas.openxmlformats.org/officeDocument/2006/relationships/image" Target="../media/image5.jpg"/><Relationship Id="rId13" Type="http://schemas.openxmlformats.org/officeDocument/2006/relationships/image" Target="../media/image8.jpg"/><Relationship Id="rId12"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cielo.conicyt.cl/scielo.php?script=sci_arttext&amp;pid=S0717-75182005000300005" TargetMode="External"/><Relationship Id="rId4" Type="http://schemas.openxmlformats.org/officeDocument/2006/relationships/hyperlink" Target="https://www.lanzaloe.com/es/origen-aloe-vera/" TargetMode="External"/><Relationship Id="rId9" Type="http://schemas.openxmlformats.org/officeDocument/2006/relationships/image" Target="../media/image2.jpg"/><Relationship Id="rId15" Type="http://schemas.openxmlformats.org/officeDocument/2006/relationships/image" Target="../media/image3.jpg"/><Relationship Id="rId14" Type="http://schemas.openxmlformats.org/officeDocument/2006/relationships/image" Target="../media/image7.jpg"/><Relationship Id="rId17" Type="http://schemas.openxmlformats.org/officeDocument/2006/relationships/image" Target="../media/image4.jpg"/><Relationship Id="rId16" Type="http://schemas.openxmlformats.org/officeDocument/2006/relationships/image" Target="../media/image9.jpg"/><Relationship Id="rId5" Type="http://schemas.openxmlformats.org/officeDocument/2006/relationships/hyperlink" Target="https://mejorconsalud.com/7-sorprendentes-usos-miel/" TargetMode="External"/><Relationship Id="rId6" Type="http://schemas.openxmlformats.org/officeDocument/2006/relationships/hyperlink" Target="https://www.universomiel.es/historia-de-la-miel-2/" TargetMode="External"/><Relationship Id="rId7" Type="http://schemas.openxmlformats.org/officeDocument/2006/relationships/hyperlink" Target="https://www.westwing.es/papel-de-arroz/" TargetMode="External"/><Relationship Id="rId8" Type="http://schemas.openxmlformats.org/officeDocument/2006/relationships/hyperlink" Target="https://www.revistafamilia.ec/vida-practica/beneficios-papel-arroz-rostro-belleza.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p:nvPr/>
        </p:nvSpPr>
        <p:spPr>
          <a:xfrm>
            <a:off x="3645024" y="4283969"/>
            <a:ext cx="3024336" cy="64633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br>
              <a:rPr b="0" i="0" lang="es-MX" sz="1800" u="none" cap="none" strike="noStrike">
                <a:solidFill>
                  <a:schemeClr val="dk1"/>
                </a:solidFill>
                <a:latin typeface="Calibri"/>
                <a:ea typeface="Calibri"/>
                <a:cs typeface="Calibri"/>
                <a:sym typeface="Calibri"/>
              </a:rPr>
            </a:br>
            <a:r>
              <a:rPr b="0" i="0" lang="es-MX" sz="1800" u="none" cap="none" strike="noStrike">
                <a:solidFill>
                  <a:schemeClr val="dk1"/>
                </a:solidFill>
                <a:latin typeface="Calibri"/>
                <a:ea typeface="Calibri"/>
                <a:cs typeface="Calibri"/>
                <a:sym typeface="Calibri"/>
              </a:rPr>
              <a:t>  </a:t>
            </a:r>
            <a:endParaRPr/>
          </a:p>
        </p:txBody>
      </p:sp>
      <p:grpSp>
        <p:nvGrpSpPr>
          <p:cNvPr id="90" name="Google Shape;90;p13"/>
          <p:cNvGrpSpPr/>
          <p:nvPr/>
        </p:nvGrpSpPr>
        <p:grpSpPr>
          <a:xfrm>
            <a:off x="1104863" y="984904"/>
            <a:ext cx="5080322" cy="1121788"/>
            <a:chOff x="1581572" y="319752"/>
            <a:chExt cx="5080322" cy="1121788"/>
          </a:xfrm>
        </p:grpSpPr>
        <p:sp>
          <p:nvSpPr>
            <p:cNvPr id="91" name="Google Shape;91;p13"/>
            <p:cNvSpPr txBox="1"/>
            <p:nvPr/>
          </p:nvSpPr>
          <p:spPr>
            <a:xfrm>
              <a:off x="3349526" y="319752"/>
              <a:ext cx="3312368" cy="96949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s-MX" sz="950" u="none" cap="none" strike="noStrike">
                  <a:solidFill>
                    <a:srgbClr val="76923C"/>
                  </a:solidFill>
                  <a:latin typeface="Algerian"/>
                  <a:ea typeface="Algerian"/>
                  <a:cs typeface="Algerian"/>
                  <a:sym typeface="Algerian"/>
                </a:rPr>
                <a:t>Autores:</a:t>
              </a:r>
              <a:r>
                <a:rPr b="0" i="0" lang="es-MX" sz="950" u="none" cap="none" strike="noStrike">
                  <a:solidFill>
                    <a:schemeClr val="dk1"/>
                  </a:solidFill>
                  <a:latin typeface="Calibri"/>
                  <a:ea typeface="Calibri"/>
                  <a:cs typeface="Calibri"/>
                  <a:sym typeface="Calibri"/>
                </a:rPr>
                <a:t> Alejandra Sarahí Hernández Del Ángel</a:t>
              </a:r>
              <a:endParaRPr/>
            </a:p>
            <a:p>
              <a:pPr indent="0" lvl="0" marL="0" marR="0" rtl="0" algn="l">
                <a:spcBef>
                  <a:spcPts val="0"/>
                </a:spcBef>
                <a:spcAft>
                  <a:spcPts val="0"/>
                </a:spcAft>
                <a:buNone/>
              </a:pPr>
              <a:r>
                <a:rPr lang="es-MX" sz="950">
                  <a:solidFill>
                    <a:schemeClr val="dk1"/>
                  </a:solidFill>
                  <a:latin typeface="Calibri"/>
                  <a:ea typeface="Calibri"/>
                  <a:cs typeface="Calibri"/>
                  <a:sym typeface="Calibri"/>
                </a:rPr>
                <a:t>                 Hanna Camile Sánchez Becerra  </a:t>
              </a:r>
              <a:endParaRPr/>
            </a:p>
            <a:p>
              <a:pPr indent="0" lvl="0" marL="0" marR="0" rtl="0" algn="l">
                <a:spcBef>
                  <a:spcPts val="0"/>
                </a:spcBef>
                <a:spcAft>
                  <a:spcPts val="0"/>
                </a:spcAft>
                <a:buNone/>
              </a:pPr>
              <a:r>
                <a:rPr lang="es-MX" sz="950">
                  <a:solidFill>
                    <a:schemeClr val="dk1"/>
                  </a:solidFill>
                  <a:latin typeface="Calibri"/>
                  <a:ea typeface="Calibri"/>
                  <a:cs typeface="Calibri"/>
                  <a:sym typeface="Calibri"/>
                </a:rPr>
                <a:t>                 Keila Dannae Sánchez Nieto  </a:t>
              </a:r>
              <a:endParaRPr/>
            </a:p>
            <a:p>
              <a:pPr indent="0" lvl="0" marL="0" marR="0" rtl="0" algn="l">
                <a:spcBef>
                  <a:spcPts val="0"/>
                </a:spcBef>
                <a:spcAft>
                  <a:spcPts val="0"/>
                </a:spcAft>
                <a:buNone/>
              </a:pPr>
              <a:r>
                <a:rPr lang="es-MX" sz="950">
                  <a:solidFill>
                    <a:srgbClr val="76923C"/>
                  </a:solidFill>
                  <a:latin typeface="Algerian"/>
                  <a:ea typeface="Algerian"/>
                  <a:cs typeface="Algerian"/>
                  <a:sym typeface="Algerian"/>
                </a:rPr>
                <a:t>Asesor:</a:t>
              </a:r>
              <a:r>
                <a:rPr b="1" lang="es-MX" sz="950">
                  <a:solidFill>
                    <a:srgbClr val="76923C"/>
                  </a:solidFill>
                  <a:latin typeface="Algerian"/>
                  <a:ea typeface="Algerian"/>
                  <a:cs typeface="Algerian"/>
                  <a:sym typeface="Algerian"/>
                </a:rPr>
                <a:t> </a:t>
              </a:r>
              <a:r>
                <a:rPr lang="es-MX" sz="950">
                  <a:solidFill>
                    <a:schemeClr val="dk1"/>
                  </a:solidFill>
                  <a:latin typeface="Calibri"/>
                  <a:ea typeface="Calibri"/>
                  <a:cs typeface="Calibri"/>
                  <a:sym typeface="Calibri"/>
                </a:rPr>
                <a:t> Karla Ivett Romero Barranco  </a:t>
              </a:r>
              <a:endParaRPr/>
            </a:p>
            <a:p>
              <a:pPr indent="0" lvl="0" marL="0" marR="0" rtl="0" algn="l">
                <a:spcBef>
                  <a:spcPts val="0"/>
                </a:spcBef>
                <a:spcAft>
                  <a:spcPts val="0"/>
                </a:spcAft>
                <a:buNone/>
              </a:pPr>
              <a:r>
                <a:rPr lang="es-MX" sz="950">
                  <a:solidFill>
                    <a:srgbClr val="76923C"/>
                  </a:solidFill>
                  <a:latin typeface="Algerian"/>
                  <a:ea typeface="Algerian"/>
                  <a:cs typeface="Algerian"/>
                  <a:sym typeface="Algerian"/>
                </a:rPr>
                <a:t>Área de Participación</a:t>
              </a:r>
              <a:r>
                <a:rPr b="1" lang="es-MX" sz="950">
                  <a:solidFill>
                    <a:srgbClr val="76923C"/>
                  </a:solidFill>
                  <a:latin typeface="Algerian"/>
                  <a:ea typeface="Algerian"/>
                  <a:cs typeface="Algerian"/>
                  <a:sym typeface="Algerian"/>
                </a:rPr>
                <a:t>:</a:t>
              </a:r>
              <a:r>
                <a:rPr lang="es-MX" sz="950">
                  <a:solidFill>
                    <a:schemeClr val="dk1"/>
                  </a:solidFill>
                  <a:latin typeface="Calibri"/>
                  <a:ea typeface="Calibri"/>
                  <a:cs typeface="Calibri"/>
                  <a:sym typeface="Calibri"/>
                </a:rPr>
                <a:t> Medio Ambiente</a:t>
              </a:r>
              <a:endParaRPr/>
            </a:p>
            <a:p>
              <a:pPr indent="0" lvl="0" marL="0" marR="0" rtl="0" algn="l">
                <a:spcBef>
                  <a:spcPts val="0"/>
                </a:spcBef>
                <a:spcAft>
                  <a:spcPts val="0"/>
                </a:spcAft>
                <a:buNone/>
              </a:pPr>
              <a:r>
                <a:rPr lang="es-MX" sz="950">
                  <a:solidFill>
                    <a:srgbClr val="76923C"/>
                  </a:solidFill>
                  <a:latin typeface="Algerian"/>
                  <a:ea typeface="Algerian"/>
                  <a:cs typeface="Algerian"/>
                  <a:sym typeface="Algerian"/>
                </a:rPr>
                <a:t>Categoría:</a:t>
              </a:r>
              <a:r>
                <a:rPr b="1" lang="es-MX" sz="950">
                  <a:solidFill>
                    <a:srgbClr val="76923C"/>
                  </a:solidFill>
                  <a:latin typeface="Algerian"/>
                  <a:ea typeface="Algerian"/>
                  <a:cs typeface="Algerian"/>
                  <a:sym typeface="Algerian"/>
                </a:rPr>
                <a:t> </a:t>
              </a:r>
              <a:r>
                <a:rPr lang="es-MX" sz="950">
                  <a:solidFill>
                    <a:schemeClr val="dk1"/>
                  </a:solidFill>
                  <a:latin typeface="Calibri"/>
                  <a:ea typeface="Calibri"/>
                  <a:cs typeface="Calibri"/>
                  <a:sym typeface="Calibri"/>
                </a:rPr>
                <a:t>Pandillas Científicas Juveniles</a:t>
              </a:r>
              <a:endParaRPr/>
            </a:p>
          </p:txBody>
        </p:sp>
        <p:pic>
          <p:nvPicPr>
            <p:cNvPr descr="Centro Escolar Zamá (@CE_Zama) | Twitter" id="92" name="Google Shape;92;p13"/>
            <p:cNvPicPr preferRelativeResize="0"/>
            <p:nvPr/>
          </p:nvPicPr>
          <p:blipFill rotWithShape="1">
            <a:blip r:embed="rId3">
              <a:alphaModFix/>
            </a:blip>
            <a:srcRect b="0" l="0" r="0" t="0"/>
            <a:stretch/>
          </p:blipFill>
          <p:spPr>
            <a:xfrm>
              <a:off x="1581572" y="319752"/>
              <a:ext cx="1121788" cy="1121788"/>
            </a:xfrm>
            <a:prstGeom prst="rect">
              <a:avLst/>
            </a:prstGeom>
            <a:noFill/>
            <a:ln>
              <a:noFill/>
            </a:ln>
          </p:spPr>
        </p:pic>
      </p:grpSp>
      <p:sp>
        <p:nvSpPr>
          <p:cNvPr id="93" name="Google Shape;93;p13"/>
          <p:cNvSpPr/>
          <p:nvPr/>
        </p:nvSpPr>
        <p:spPr>
          <a:xfrm>
            <a:off x="413024" y="3436052"/>
            <a:ext cx="2520280" cy="120032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MX" sz="1200">
                <a:solidFill>
                  <a:srgbClr val="76923C"/>
                </a:solidFill>
                <a:latin typeface="Algerian"/>
                <a:ea typeface="Algerian"/>
                <a:cs typeface="Algerian"/>
                <a:sym typeface="Algerian"/>
              </a:rPr>
              <a:t> </a:t>
            </a:r>
            <a:r>
              <a:rPr lang="es-MX" sz="1100">
                <a:solidFill>
                  <a:srgbClr val="76923C"/>
                </a:solidFill>
                <a:latin typeface="Algerian"/>
                <a:ea typeface="Algerian"/>
                <a:cs typeface="Algerian"/>
                <a:sym typeface="Algerian"/>
              </a:rPr>
              <a:t>Objetivo</a:t>
            </a:r>
            <a:endParaRPr sz="1100">
              <a:solidFill>
                <a:schemeClr val="dk1"/>
              </a:solidFill>
              <a:latin typeface="Corbel"/>
              <a:ea typeface="Corbel"/>
              <a:cs typeface="Corbel"/>
              <a:sym typeface="Corbel"/>
            </a:endParaRPr>
          </a:p>
          <a:p>
            <a:pPr indent="0" lvl="0" marL="0" marR="0" rtl="0" algn="ctr">
              <a:spcBef>
                <a:spcPts val="0"/>
              </a:spcBef>
              <a:spcAft>
                <a:spcPts val="0"/>
              </a:spcAft>
              <a:buNone/>
            </a:pPr>
            <a:r>
              <a:rPr lang="es-MX" sz="1150">
                <a:solidFill>
                  <a:schemeClr val="dk1"/>
                </a:solidFill>
                <a:latin typeface="Corbel"/>
                <a:ea typeface="Corbel"/>
                <a:cs typeface="Corbel"/>
                <a:sym typeface="Corbel"/>
              </a:rPr>
              <a:t>Elaborar un apósito biodegradable a base de productos naturales.</a:t>
            </a:r>
            <a:endParaRPr sz="1150">
              <a:solidFill>
                <a:schemeClr val="dk1"/>
              </a:solidFill>
              <a:latin typeface="Corbel"/>
              <a:ea typeface="Corbel"/>
              <a:cs typeface="Corbel"/>
              <a:sym typeface="Corbel"/>
            </a:endParaRPr>
          </a:p>
          <a:p>
            <a:pPr indent="0" lvl="0" marL="0" marR="0" rtl="0" algn="l">
              <a:spcBef>
                <a:spcPts val="0"/>
              </a:spcBef>
              <a:spcAft>
                <a:spcPts val="0"/>
              </a:spcAft>
              <a:buNone/>
            </a:pPr>
            <a:br>
              <a:rPr lang="es-MX"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sp>
        <p:nvSpPr>
          <p:cNvPr id="94" name="Google Shape;94;p13"/>
          <p:cNvSpPr/>
          <p:nvPr/>
        </p:nvSpPr>
        <p:spPr>
          <a:xfrm>
            <a:off x="269008" y="4177545"/>
            <a:ext cx="2808312" cy="80021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s-MX" sz="1150">
                <a:solidFill>
                  <a:srgbClr val="76923C"/>
                </a:solidFill>
                <a:latin typeface="Algerian"/>
                <a:ea typeface="Algerian"/>
                <a:cs typeface="Algerian"/>
                <a:sym typeface="Algerian"/>
              </a:rPr>
              <a:t>PREGUNTA DE INVESTIGACIÓN</a:t>
            </a:r>
            <a:endParaRPr sz="1150">
              <a:solidFill>
                <a:srgbClr val="76923C"/>
              </a:solidFill>
              <a:latin typeface="Algerian"/>
              <a:ea typeface="Algerian"/>
              <a:cs typeface="Algerian"/>
              <a:sym typeface="Algerian"/>
            </a:endParaRPr>
          </a:p>
          <a:p>
            <a:pPr indent="0" lvl="0" marL="0" marR="0" rtl="0" algn="ctr">
              <a:spcBef>
                <a:spcPts val="0"/>
              </a:spcBef>
              <a:spcAft>
                <a:spcPts val="0"/>
              </a:spcAft>
              <a:buNone/>
            </a:pPr>
            <a:r>
              <a:rPr lang="es-MX" sz="1150">
                <a:solidFill>
                  <a:schemeClr val="dk1"/>
                </a:solidFill>
                <a:latin typeface="Corbel"/>
                <a:ea typeface="Corbel"/>
                <a:cs typeface="Corbel"/>
                <a:sym typeface="Corbel"/>
              </a:rPr>
              <a:t>¿Cómo elaborar un apósito amigable con el medio ambiente utilizando papel de arroz, miel y gel de aloe vera?</a:t>
            </a:r>
            <a:endParaRPr/>
          </a:p>
        </p:txBody>
      </p:sp>
      <p:sp>
        <p:nvSpPr>
          <p:cNvPr id="95" name="Google Shape;95;p13"/>
          <p:cNvSpPr/>
          <p:nvPr/>
        </p:nvSpPr>
        <p:spPr>
          <a:xfrm>
            <a:off x="442342" y="5302915"/>
            <a:ext cx="2664296" cy="60016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s-MX" sz="1100">
                <a:solidFill>
                  <a:schemeClr val="dk1"/>
                </a:solidFill>
                <a:latin typeface="Corbel"/>
                <a:ea typeface="Corbel"/>
                <a:cs typeface="Corbel"/>
                <a:sym typeface="Corbel"/>
              </a:rPr>
              <a:t>.</a:t>
            </a:r>
            <a:endParaRPr/>
          </a:p>
          <a:p>
            <a:pPr indent="0" lvl="0" marL="0" marR="0" rtl="0" algn="l">
              <a:spcBef>
                <a:spcPts val="0"/>
              </a:spcBef>
              <a:spcAft>
                <a:spcPts val="0"/>
              </a:spcAft>
              <a:buNone/>
            </a:pPr>
            <a:br>
              <a:rPr lang="es-MX" sz="1100">
                <a:solidFill>
                  <a:schemeClr val="dk1"/>
                </a:solidFill>
                <a:latin typeface="Corbel"/>
                <a:ea typeface="Corbel"/>
                <a:cs typeface="Corbel"/>
                <a:sym typeface="Corbel"/>
              </a:rPr>
            </a:br>
            <a:endParaRPr sz="1100">
              <a:solidFill>
                <a:schemeClr val="dk1"/>
              </a:solidFill>
              <a:latin typeface="Corbel"/>
              <a:ea typeface="Corbel"/>
              <a:cs typeface="Corbel"/>
              <a:sym typeface="Corbel"/>
            </a:endParaRPr>
          </a:p>
        </p:txBody>
      </p:sp>
      <p:sp>
        <p:nvSpPr>
          <p:cNvPr id="96" name="Google Shape;96;p13"/>
          <p:cNvSpPr/>
          <p:nvPr/>
        </p:nvSpPr>
        <p:spPr>
          <a:xfrm>
            <a:off x="3711686" y="3436052"/>
            <a:ext cx="2736304" cy="415498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s-MX" sz="1100">
                <a:solidFill>
                  <a:srgbClr val="76923C"/>
                </a:solidFill>
                <a:latin typeface="Algerian"/>
                <a:ea typeface="Algerian"/>
                <a:cs typeface="Algerian"/>
                <a:sym typeface="Algerian"/>
              </a:rPr>
              <a:t>Justificación</a:t>
            </a:r>
            <a:endParaRPr/>
          </a:p>
          <a:p>
            <a:pPr indent="0" lvl="0" marL="0" marR="0" rtl="0" algn="ctr">
              <a:spcBef>
                <a:spcPts val="0"/>
              </a:spcBef>
              <a:spcAft>
                <a:spcPts val="0"/>
              </a:spcAft>
              <a:buNone/>
            </a:pPr>
            <a:r>
              <a:rPr lang="es-MX" sz="1150">
                <a:solidFill>
                  <a:schemeClr val="dk1"/>
                </a:solidFill>
                <a:latin typeface="Corbel"/>
                <a:ea typeface="Corbel"/>
                <a:cs typeface="Corbel"/>
                <a:sym typeface="Corbel"/>
              </a:rPr>
              <a:t>Este trabajo se realizó debido a la preocupación que nos origina el cambio climático, particularmente fue de nuestro interés el impacto que tiene la producción y desecho de los parches utilizados en heridas.</a:t>
            </a:r>
            <a:endParaRPr/>
          </a:p>
          <a:p>
            <a:pPr indent="0" lvl="0" marL="0" marR="0" rtl="0" algn="ctr">
              <a:spcBef>
                <a:spcPts val="0"/>
              </a:spcBef>
              <a:spcAft>
                <a:spcPts val="0"/>
              </a:spcAft>
              <a:buNone/>
            </a:pPr>
            <a:r>
              <a:rPr lang="es-MX" sz="1150">
                <a:solidFill>
                  <a:schemeClr val="dk1"/>
                </a:solidFill>
                <a:latin typeface="Corbel"/>
                <a:ea typeface="Corbel"/>
                <a:cs typeface="Corbel"/>
                <a:sym typeface="Corbel"/>
              </a:rPr>
              <a:t>La presente investigación  se enfocará en la sustitución de los parches comunes por apósitos que sean amigables con el medio ambiente,  pues contienen productos naturales de rápida degradación; de esta manera podremos contribuir con el cuidado del medio ambiente.</a:t>
            </a:r>
            <a:endParaRPr/>
          </a:p>
          <a:p>
            <a:pPr indent="0" lvl="0" marL="0" marR="0" rtl="0" algn="ctr">
              <a:spcBef>
                <a:spcPts val="0"/>
              </a:spcBef>
              <a:spcAft>
                <a:spcPts val="0"/>
              </a:spcAft>
              <a:buNone/>
            </a:pPr>
            <a:r>
              <a:t/>
            </a:r>
            <a:endParaRPr sz="1150">
              <a:solidFill>
                <a:schemeClr val="dk1"/>
              </a:solidFill>
              <a:latin typeface="Corbel"/>
              <a:ea typeface="Corbel"/>
              <a:cs typeface="Corbel"/>
              <a:sym typeface="Corbel"/>
            </a:endParaRPr>
          </a:p>
          <a:p>
            <a:pPr indent="0" lvl="0" marL="0" marR="0" rtl="0" algn="ctr">
              <a:spcBef>
                <a:spcPts val="0"/>
              </a:spcBef>
              <a:spcAft>
                <a:spcPts val="0"/>
              </a:spcAft>
              <a:buNone/>
            </a:pPr>
            <a:r>
              <a:rPr lang="es-MX" sz="1150">
                <a:solidFill>
                  <a:schemeClr val="dk1"/>
                </a:solidFill>
                <a:latin typeface="Corbel"/>
                <a:ea typeface="Corbel"/>
                <a:cs typeface="Corbel"/>
                <a:sym typeface="Corbel"/>
              </a:rPr>
              <a:t>Este parche tiene sustancias como la miel y el gel de aloe vera que tienen propiedades antisépticas y germicidas que se aplican a un tejido vivo o sobre la piel para reducir la posibilidad de infecciones destruyendo las bacterias nocivas que puedan dañar la piel.</a:t>
            </a:r>
            <a:endParaRPr/>
          </a:p>
          <a:p>
            <a:pPr indent="0" lvl="0" marL="0" marR="0" rtl="0" algn="ctr">
              <a:spcBef>
                <a:spcPts val="0"/>
              </a:spcBef>
              <a:spcAft>
                <a:spcPts val="0"/>
              </a:spcAft>
              <a:buNone/>
            </a:pPr>
            <a:r>
              <a:t/>
            </a:r>
            <a:endParaRPr sz="1150">
              <a:solidFill>
                <a:schemeClr val="dk1"/>
              </a:solidFill>
              <a:latin typeface="Corbel"/>
              <a:ea typeface="Corbel"/>
              <a:cs typeface="Corbel"/>
              <a:sym typeface="Corbel"/>
            </a:endParaRPr>
          </a:p>
        </p:txBody>
      </p:sp>
      <p:sp>
        <p:nvSpPr>
          <p:cNvPr id="97" name="Google Shape;97;p13"/>
          <p:cNvSpPr/>
          <p:nvPr/>
        </p:nvSpPr>
        <p:spPr>
          <a:xfrm>
            <a:off x="3831890" y="7603309"/>
            <a:ext cx="2650604" cy="101566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s-MX" sz="1200">
                <a:solidFill>
                  <a:srgbClr val="76923C"/>
                </a:solidFill>
                <a:latin typeface="Algerian"/>
                <a:ea typeface="Algerian"/>
                <a:cs typeface="Algerian"/>
                <a:sym typeface="Algerian"/>
              </a:rPr>
              <a:t>HIPÓTESIS</a:t>
            </a:r>
            <a:endParaRPr sz="1200">
              <a:solidFill>
                <a:srgbClr val="76923C"/>
              </a:solidFill>
              <a:latin typeface="Algerian"/>
              <a:ea typeface="Algerian"/>
              <a:cs typeface="Algerian"/>
              <a:sym typeface="Algerian"/>
            </a:endParaRPr>
          </a:p>
          <a:p>
            <a:pPr indent="0" lvl="0" marL="0" marR="0" rtl="0" algn="ctr">
              <a:spcBef>
                <a:spcPts val="0"/>
              </a:spcBef>
              <a:spcAft>
                <a:spcPts val="0"/>
              </a:spcAft>
              <a:buNone/>
            </a:pPr>
            <a:r>
              <a:rPr lang="es-MX" sz="1200">
                <a:solidFill>
                  <a:schemeClr val="dk1"/>
                </a:solidFill>
                <a:latin typeface="Corbel"/>
                <a:ea typeface="Corbel"/>
                <a:cs typeface="Corbel"/>
                <a:sym typeface="Corbel"/>
              </a:rPr>
              <a:t>Si elaboramos un parche a base de papel de arroz, miel y gel de aloe vera, entonces tendremos una alternativa amigable con el ambiente.</a:t>
            </a:r>
            <a:endParaRPr sz="1800">
              <a:solidFill>
                <a:schemeClr val="dk1"/>
              </a:solidFill>
              <a:latin typeface="Calibri"/>
              <a:ea typeface="Calibri"/>
              <a:cs typeface="Calibri"/>
              <a:sym typeface="Calibri"/>
            </a:endParaRPr>
          </a:p>
        </p:txBody>
      </p:sp>
      <p:sp>
        <p:nvSpPr>
          <p:cNvPr id="98" name="Google Shape;98;p13"/>
          <p:cNvSpPr txBox="1"/>
          <p:nvPr/>
        </p:nvSpPr>
        <p:spPr>
          <a:xfrm>
            <a:off x="334330" y="5200366"/>
            <a:ext cx="2880320" cy="363945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s-MX" sz="1200">
                <a:solidFill>
                  <a:srgbClr val="76923C"/>
                </a:solidFill>
                <a:latin typeface="Algerian"/>
                <a:ea typeface="Algerian"/>
                <a:cs typeface="Algerian"/>
                <a:sym typeface="Algerian"/>
              </a:rPr>
              <a:t> PLANTEAMIENTO DEL PROBLEMA </a:t>
            </a:r>
            <a:endParaRPr/>
          </a:p>
          <a:p>
            <a:pPr indent="0" lvl="0" marL="0" marR="0" rtl="0" algn="ctr">
              <a:spcBef>
                <a:spcPts val="0"/>
              </a:spcBef>
              <a:spcAft>
                <a:spcPts val="0"/>
              </a:spcAft>
              <a:buNone/>
            </a:pPr>
            <a:r>
              <a:rPr lang="es-MX" sz="1150">
                <a:solidFill>
                  <a:schemeClr val="dk1"/>
                </a:solidFill>
                <a:latin typeface="Corbel"/>
                <a:ea typeface="Corbel"/>
                <a:cs typeface="Corbel"/>
                <a:sym typeface="Corbel"/>
              </a:rPr>
              <a:t>Los parches utilizados para las heridas del cuerpo tienen un impacto negativo en el medio ambiente, ya que son elaborados por la industria textil, una de las más contaminantes a nivel mundial, además de dañar recursos naturales que son indispensables para todos los seres vivos.</a:t>
            </a:r>
            <a:endParaRPr/>
          </a:p>
          <a:p>
            <a:pPr indent="0" lvl="0" marL="0" marR="0" rtl="0" algn="ctr">
              <a:spcBef>
                <a:spcPts val="0"/>
              </a:spcBef>
              <a:spcAft>
                <a:spcPts val="0"/>
              </a:spcAft>
              <a:buNone/>
            </a:pPr>
            <a:r>
              <a:t/>
            </a:r>
            <a:endParaRPr sz="1150">
              <a:solidFill>
                <a:schemeClr val="dk1"/>
              </a:solidFill>
              <a:latin typeface="Corbel"/>
              <a:ea typeface="Corbel"/>
              <a:cs typeface="Corbel"/>
              <a:sym typeface="Corbel"/>
            </a:endParaRPr>
          </a:p>
          <a:p>
            <a:pPr indent="0" lvl="0" marL="0" marR="0" rtl="0" algn="ctr">
              <a:spcBef>
                <a:spcPts val="0"/>
              </a:spcBef>
              <a:spcAft>
                <a:spcPts val="0"/>
              </a:spcAft>
              <a:buNone/>
            </a:pPr>
            <a:r>
              <a:rPr lang="es-MX" sz="1150">
                <a:solidFill>
                  <a:schemeClr val="dk1"/>
                </a:solidFill>
                <a:latin typeface="Corbel"/>
                <a:ea typeface="Corbel"/>
                <a:cs typeface="Corbel"/>
                <a:sym typeface="Corbel"/>
              </a:rPr>
              <a:t>Los parches comunes están hechos de tela y plástico, productos que contaminan al medio ambiente pues contienen sustancias nocivas para este: la tela es producida por industrias textiles, las cuales en su producción generan residuos contaminando la calidad del agua, suelo y aire. El plástico es generado a base de petróleo, el cual es un recurso no renovable afectando tierra, agua y el aire, y por su largo tiempo de degradación provoca múltiples daños a los ecosistemas.</a:t>
            </a:r>
            <a:endParaRPr/>
          </a:p>
        </p:txBody>
      </p:sp>
      <p:sp>
        <p:nvSpPr>
          <p:cNvPr id="99" name="Google Shape;99;p13"/>
          <p:cNvSpPr txBox="1"/>
          <p:nvPr/>
        </p:nvSpPr>
        <p:spPr>
          <a:xfrm>
            <a:off x="516942" y="2100340"/>
            <a:ext cx="6042732" cy="132343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s-MX" sz="1100">
                <a:solidFill>
                  <a:srgbClr val="76923C"/>
                </a:solidFill>
                <a:latin typeface="Algerian"/>
                <a:ea typeface="Algerian"/>
                <a:cs typeface="Algerian"/>
                <a:sym typeface="Algerian"/>
              </a:rPr>
              <a:t>RESUMEN</a:t>
            </a:r>
            <a:endParaRPr/>
          </a:p>
          <a:p>
            <a:pPr indent="0" lvl="0" marL="0" marR="0" rtl="0" algn="ctr">
              <a:spcBef>
                <a:spcPts val="0"/>
              </a:spcBef>
              <a:spcAft>
                <a:spcPts val="0"/>
              </a:spcAft>
              <a:buNone/>
            </a:pPr>
            <a:r>
              <a:rPr lang="es-MX" sz="1150">
                <a:solidFill>
                  <a:schemeClr val="dk1"/>
                </a:solidFill>
                <a:latin typeface="Corbel"/>
                <a:ea typeface="Corbel"/>
                <a:cs typeface="Corbel"/>
                <a:sym typeface="Corbel"/>
              </a:rPr>
              <a:t>Hoy en día existen distintas alternativas para el cuidado de las heridas, pero estas no favorecen al ambiente; ya que contienen distintos tipos de plásticos que ayudan a pegar o incluso son parte del apósito. Para favorecer al medio ambiente nosotras elaboramos apósitos a base de gel de aloe vera, papel de arroz y miel, estos productos son naturales y ayudan a la cicatrización  de la piel, de esta manera contribuimos con la responsabilidad de cuidar el medio ambiente disminuyendo la contaminación.</a:t>
            </a:r>
            <a:endParaRPr sz="1150">
              <a:solidFill>
                <a:schemeClr val="dk1"/>
              </a:solidFill>
              <a:latin typeface="Corbel"/>
              <a:ea typeface="Corbel"/>
              <a:cs typeface="Corbel"/>
              <a:sym typeface="Corbel"/>
            </a:endParaRPr>
          </a:p>
        </p:txBody>
      </p:sp>
      <p:sp>
        <p:nvSpPr>
          <p:cNvPr id="100" name="Google Shape;100;p13"/>
          <p:cNvSpPr txBox="1"/>
          <p:nvPr/>
        </p:nvSpPr>
        <p:spPr>
          <a:xfrm>
            <a:off x="617904" y="73451"/>
            <a:ext cx="5933876" cy="95410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s-MX" sz="1900">
                <a:solidFill>
                  <a:srgbClr val="76923C"/>
                </a:solidFill>
                <a:latin typeface="Corbel"/>
                <a:ea typeface="Corbel"/>
                <a:cs typeface="Corbel"/>
                <a:sym typeface="Corbel"/>
              </a:rPr>
              <a:t>Elaboración de apósitos amigables con el medio ambiente a bases de papel de arroz,  miel y gel de aloe vera.</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4"/>
          <p:cNvSpPr txBox="1"/>
          <p:nvPr/>
        </p:nvSpPr>
        <p:spPr>
          <a:xfrm>
            <a:off x="512676" y="145659"/>
            <a:ext cx="5832648" cy="27699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MX" sz="1200">
                <a:solidFill>
                  <a:srgbClr val="76923C"/>
                </a:solidFill>
                <a:latin typeface="Algerian"/>
                <a:ea typeface="Algerian"/>
                <a:cs typeface="Algerian"/>
                <a:sym typeface="Algerian"/>
              </a:rPr>
              <a:t>METODOLOGÍA</a:t>
            </a:r>
            <a:endParaRPr b="1" sz="1200">
              <a:solidFill>
                <a:srgbClr val="76923C"/>
              </a:solidFill>
              <a:latin typeface="Algerian"/>
              <a:ea typeface="Algerian"/>
              <a:cs typeface="Algerian"/>
              <a:sym typeface="Algerian"/>
            </a:endParaRPr>
          </a:p>
        </p:txBody>
      </p:sp>
      <p:sp>
        <p:nvSpPr>
          <p:cNvPr id="106" name="Google Shape;106;p14"/>
          <p:cNvSpPr txBox="1"/>
          <p:nvPr/>
        </p:nvSpPr>
        <p:spPr>
          <a:xfrm>
            <a:off x="3259660" y="3677252"/>
            <a:ext cx="3373210" cy="17081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s-MX" sz="1050">
                <a:solidFill>
                  <a:srgbClr val="76923C"/>
                </a:solidFill>
                <a:latin typeface="Algerian"/>
                <a:ea typeface="Algerian"/>
                <a:cs typeface="Algerian"/>
                <a:sym typeface="Algerian"/>
              </a:rPr>
              <a:t>CONCLUsIONES</a:t>
            </a:r>
            <a:endParaRPr sz="1050">
              <a:solidFill>
                <a:srgbClr val="76923C"/>
              </a:solidFill>
              <a:latin typeface="Algerian"/>
              <a:ea typeface="Algerian"/>
              <a:cs typeface="Algerian"/>
              <a:sym typeface="Algerian"/>
            </a:endParaRPr>
          </a:p>
          <a:p>
            <a:pPr indent="0" lvl="0" marL="0" marR="0" rtl="0" algn="just">
              <a:spcBef>
                <a:spcPts val="0"/>
              </a:spcBef>
              <a:spcAft>
                <a:spcPts val="0"/>
              </a:spcAft>
              <a:buNone/>
            </a:pPr>
            <a:r>
              <a:rPr lang="es-MX" sz="1050">
                <a:solidFill>
                  <a:schemeClr val="dk1"/>
                </a:solidFill>
                <a:latin typeface="Corbel"/>
                <a:ea typeface="Corbel"/>
                <a:cs typeface="Corbel"/>
                <a:sym typeface="Corbel"/>
              </a:rPr>
              <a:t>Con la elaboración de los apósitos amigables con el medio ambiente logramos promover el uso de materiales biodegradables y naturales en el sector salud, ya que estos productos se degradan en días y no es necesario depositarlos en la basura, pueden ser colocados en la plantas como abono. Al mismo tiempo ayuda a la rápida sanación de la piel gracias a los componentes naturales como el gel de aloe vera, la miel y el papel de arroz, que además de cicatrizar heridas cuida tu piel.</a:t>
            </a:r>
            <a:endParaRPr/>
          </a:p>
        </p:txBody>
      </p:sp>
      <p:sp>
        <p:nvSpPr>
          <p:cNvPr id="107" name="Google Shape;107;p14"/>
          <p:cNvSpPr txBox="1"/>
          <p:nvPr/>
        </p:nvSpPr>
        <p:spPr>
          <a:xfrm>
            <a:off x="207064" y="5299687"/>
            <a:ext cx="6463877" cy="15465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s-MX" sz="1050">
                <a:solidFill>
                  <a:srgbClr val="76923C"/>
                </a:solidFill>
                <a:latin typeface="Algerian"/>
                <a:ea typeface="Algerian"/>
                <a:cs typeface="Algerian"/>
                <a:sym typeface="Algerian"/>
              </a:rPr>
              <a:t>Discusiones</a:t>
            </a:r>
            <a:endParaRPr sz="1050">
              <a:solidFill>
                <a:srgbClr val="76923C"/>
              </a:solidFill>
              <a:latin typeface="Algerian"/>
              <a:ea typeface="Algerian"/>
              <a:cs typeface="Algerian"/>
              <a:sym typeface="Algerian"/>
            </a:endParaRPr>
          </a:p>
          <a:p>
            <a:pPr indent="0" lvl="0" marL="0" marR="0" rtl="0" algn="just">
              <a:spcBef>
                <a:spcPts val="0"/>
              </a:spcBef>
              <a:spcAft>
                <a:spcPts val="0"/>
              </a:spcAft>
              <a:buNone/>
            </a:pPr>
            <a:r>
              <a:rPr lang="es-MX" sz="1050">
                <a:solidFill>
                  <a:schemeClr val="dk1"/>
                </a:solidFill>
                <a:latin typeface="Corbel"/>
                <a:ea typeface="Corbel"/>
                <a:cs typeface="Corbel"/>
                <a:sym typeface="Corbel"/>
              </a:rPr>
              <a:t>De acuerdo con los resultados obtenidos los apósitos son capaces de ayudar a la cicatrización de un tejido herido, estos fueron aplicados en una herida de 4 cm aproximadamente, misma que tuvo una cicatrización rápida en un lapso menor de una semana. La ventaja que presenta este proyecto es que los apósitos están elaborados de productos naturales que no provocan daños al medio ambiente; ayudando al cuidado de la piel y una rápida cicatrización. La desventaja del proyecto es que si el apósito se guarda en un área donde la temperatura sea mayor a 23°C estos se secarán y se romperá fácilmente. Para resolver esto, se colocó el apósito en un envase de vidrio el cual permita mantener los apósitos húmedos (mediante el ciclo del agua), logrando así mantenerlos con las propiedades necesarias que ayudan a la cicatrización de la piel.</a:t>
            </a:r>
            <a:endParaRPr/>
          </a:p>
        </p:txBody>
      </p:sp>
      <p:sp>
        <p:nvSpPr>
          <p:cNvPr id="108" name="Google Shape;108;p14"/>
          <p:cNvSpPr txBox="1"/>
          <p:nvPr/>
        </p:nvSpPr>
        <p:spPr>
          <a:xfrm>
            <a:off x="207064" y="6738542"/>
            <a:ext cx="6443872" cy="2192908"/>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es-MX" sz="1050">
                <a:solidFill>
                  <a:srgbClr val="76923C"/>
                </a:solidFill>
                <a:latin typeface="Algerian"/>
                <a:ea typeface="Algerian"/>
                <a:cs typeface="Algerian"/>
                <a:sym typeface="Algerian"/>
              </a:rPr>
              <a:t>BIBLIOGRAFÍA</a:t>
            </a:r>
            <a:endParaRPr sz="1050">
              <a:solidFill>
                <a:srgbClr val="76923C"/>
              </a:solidFill>
              <a:latin typeface="Algerian"/>
              <a:ea typeface="Algerian"/>
              <a:cs typeface="Algerian"/>
              <a:sym typeface="Algerian"/>
            </a:endParaRPr>
          </a:p>
          <a:p>
            <a:pPr indent="0" lvl="0" marL="0" marR="0" rtl="0" algn="just">
              <a:spcBef>
                <a:spcPts val="0"/>
              </a:spcBef>
              <a:spcAft>
                <a:spcPts val="0"/>
              </a:spcAft>
              <a:buNone/>
            </a:pPr>
            <a:r>
              <a:rPr lang="es-MX" sz="1050">
                <a:solidFill>
                  <a:schemeClr val="dk1"/>
                </a:solidFill>
                <a:latin typeface="Corbel"/>
                <a:ea typeface="Corbel"/>
                <a:cs typeface="Corbel"/>
                <a:sym typeface="Corbel"/>
              </a:rPr>
              <a:t>Vega. A. Et al. (2005).</a:t>
            </a:r>
            <a:r>
              <a:rPr lang="es-MX" sz="1050" u="sng">
                <a:solidFill>
                  <a:schemeClr val="dk1"/>
                </a:solidFill>
                <a:latin typeface="Corbel"/>
                <a:ea typeface="Corbel"/>
                <a:cs typeface="Corbel"/>
                <a:sym typeface="Corbel"/>
              </a:rPr>
              <a:t>El aloe vera (Aloe barbadensis miller) como componente de alimentos funcionales. </a:t>
            </a:r>
            <a:r>
              <a:rPr lang="es-MX" sz="1050">
                <a:solidFill>
                  <a:schemeClr val="dk1"/>
                </a:solidFill>
                <a:latin typeface="Corbel"/>
                <a:ea typeface="Corbel"/>
                <a:cs typeface="Corbel"/>
                <a:sym typeface="Corbel"/>
              </a:rPr>
              <a:t>Disponible en: </a:t>
            </a:r>
            <a:r>
              <a:rPr lang="es-MX" sz="1050" u="sng">
                <a:solidFill>
                  <a:schemeClr val="hlink"/>
                </a:solidFill>
                <a:latin typeface="Corbel"/>
                <a:ea typeface="Corbel"/>
                <a:cs typeface="Corbel"/>
                <a:sym typeface="Corbel"/>
                <a:hlinkClick r:id="rId3"/>
              </a:rPr>
              <a:t>https://scielo.conicyt.cl/scielo.php?script=sci_arttext&amp;pid=S0717-75182005000300005</a:t>
            </a:r>
            <a:r>
              <a:rPr lang="es-MX" sz="1050">
                <a:solidFill>
                  <a:schemeClr val="dk1"/>
                </a:solidFill>
                <a:latin typeface="Corbel"/>
                <a:ea typeface="Corbel"/>
                <a:cs typeface="Corbel"/>
                <a:sym typeface="Corbel"/>
              </a:rPr>
              <a:t> el  13 de diciembre del 2019</a:t>
            </a:r>
            <a:endParaRPr/>
          </a:p>
          <a:p>
            <a:pPr indent="0" lvl="0" marL="0" marR="0" rtl="0" algn="just">
              <a:spcBef>
                <a:spcPts val="0"/>
              </a:spcBef>
              <a:spcAft>
                <a:spcPts val="0"/>
              </a:spcAft>
              <a:buNone/>
            </a:pPr>
            <a:r>
              <a:rPr lang="es-MX" sz="1050">
                <a:solidFill>
                  <a:schemeClr val="dk1"/>
                </a:solidFill>
                <a:latin typeface="Corbel"/>
                <a:ea typeface="Corbel"/>
                <a:cs typeface="Corbel"/>
                <a:sym typeface="Corbel"/>
              </a:rPr>
              <a:t>LANZALOE (2018). </a:t>
            </a:r>
            <a:r>
              <a:rPr lang="es-MX" sz="1050" u="sng">
                <a:solidFill>
                  <a:schemeClr val="dk1"/>
                </a:solidFill>
                <a:latin typeface="Corbel"/>
                <a:ea typeface="Corbel"/>
                <a:cs typeface="Corbel"/>
                <a:sym typeface="Corbel"/>
              </a:rPr>
              <a:t>El origen del aloe vera. </a:t>
            </a:r>
            <a:r>
              <a:rPr lang="es-MX" sz="1050">
                <a:solidFill>
                  <a:schemeClr val="dk1"/>
                </a:solidFill>
                <a:latin typeface="Corbel"/>
                <a:ea typeface="Corbel"/>
                <a:cs typeface="Corbel"/>
                <a:sym typeface="Corbel"/>
              </a:rPr>
              <a:t>  Disponible en: </a:t>
            </a:r>
            <a:r>
              <a:rPr lang="es-MX" sz="1050" u="sng">
                <a:solidFill>
                  <a:schemeClr val="hlink"/>
                </a:solidFill>
                <a:latin typeface="Corbel"/>
                <a:ea typeface="Corbel"/>
                <a:cs typeface="Corbel"/>
                <a:sym typeface="Corbel"/>
                <a:hlinkClick r:id="rId4"/>
              </a:rPr>
              <a:t>https://www.lanzaloe.com/es/origen-aloe-vera/</a:t>
            </a:r>
            <a:r>
              <a:rPr lang="es-MX" sz="1050">
                <a:solidFill>
                  <a:schemeClr val="dk1"/>
                </a:solidFill>
                <a:latin typeface="Corbel"/>
                <a:ea typeface="Corbel"/>
                <a:cs typeface="Corbel"/>
                <a:sym typeface="Corbel"/>
              </a:rPr>
              <a:t> el 16 de enero del 2020</a:t>
            </a:r>
            <a:endParaRPr/>
          </a:p>
          <a:p>
            <a:pPr indent="0" lvl="0" marL="0" marR="0" rtl="0" algn="just">
              <a:spcBef>
                <a:spcPts val="0"/>
              </a:spcBef>
              <a:spcAft>
                <a:spcPts val="0"/>
              </a:spcAft>
              <a:buNone/>
            </a:pPr>
            <a:r>
              <a:rPr lang="es-MX" sz="1050">
                <a:solidFill>
                  <a:schemeClr val="dk1"/>
                </a:solidFill>
                <a:latin typeface="Corbel"/>
                <a:ea typeface="Corbel"/>
                <a:cs typeface="Corbel"/>
                <a:sym typeface="Corbel"/>
              </a:rPr>
              <a:t>Elena. M (2020). </a:t>
            </a:r>
            <a:r>
              <a:rPr lang="es-MX" sz="1050" u="sng">
                <a:solidFill>
                  <a:schemeClr val="dk1"/>
                </a:solidFill>
                <a:latin typeface="Corbel"/>
                <a:ea typeface="Corbel"/>
                <a:cs typeface="Corbel"/>
                <a:sym typeface="Corbel"/>
              </a:rPr>
              <a:t>7 sorprendentes usos de la miel de abeja.</a:t>
            </a:r>
            <a:r>
              <a:rPr lang="es-MX" sz="1050">
                <a:solidFill>
                  <a:schemeClr val="dk1"/>
                </a:solidFill>
                <a:latin typeface="Corbel"/>
                <a:ea typeface="Corbel"/>
                <a:cs typeface="Corbel"/>
                <a:sym typeface="Corbel"/>
              </a:rPr>
              <a:t> Disponible en: </a:t>
            </a:r>
            <a:r>
              <a:rPr lang="es-MX" sz="1050" u="sng">
                <a:solidFill>
                  <a:schemeClr val="hlink"/>
                </a:solidFill>
                <a:latin typeface="Corbel"/>
                <a:ea typeface="Corbel"/>
                <a:cs typeface="Corbel"/>
                <a:sym typeface="Corbel"/>
                <a:hlinkClick r:id="rId5"/>
              </a:rPr>
              <a:t>https://mejorconsalud.com/7-sorprendentes-usos-miel/</a:t>
            </a:r>
            <a:r>
              <a:rPr lang="es-MX" sz="1050">
                <a:solidFill>
                  <a:schemeClr val="dk1"/>
                </a:solidFill>
                <a:latin typeface="Corbel"/>
                <a:ea typeface="Corbel"/>
                <a:cs typeface="Corbel"/>
                <a:sym typeface="Corbel"/>
              </a:rPr>
              <a:t> el 12 de febrero  del 2020</a:t>
            </a:r>
            <a:endParaRPr/>
          </a:p>
          <a:p>
            <a:pPr indent="0" lvl="0" marL="0" marR="0" rtl="0" algn="just">
              <a:spcBef>
                <a:spcPts val="0"/>
              </a:spcBef>
              <a:spcAft>
                <a:spcPts val="0"/>
              </a:spcAft>
              <a:buNone/>
            </a:pPr>
            <a:r>
              <a:rPr lang="es-MX" sz="1050">
                <a:solidFill>
                  <a:schemeClr val="dk1"/>
                </a:solidFill>
                <a:latin typeface="Corbel"/>
                <a:ea typeface="Corbel"/>
                <a:cs typeface="Corbel"/>
                <a:sym typeface="Corbel"/>
              </a:rPr>
              <a:t>Universomiel (2015). </a:t>
            </a:r>
            <a:r>
              <a:rPr lang="es-MX" sz="1050" u="sng">
                <a:solidFill>
                  <a:schemeClr val="dk1"/>
                </a:solidFill>
                <a:latin typeface="Corbel"/>
                <a:ea typeface="Corbel"/>
                <a:cs typeface="Corbel"/>
                <a:sym typeface="Corbel"/>
              </a:rPr>
              <a:t>Historia de la miel.</a:t>
            </a:r>
            <a:r>
              <a:rPr lang="es-MX" sz="1050">
                <a:solidFill>
                  <a:schemeClr val="dk1"/>
                </a:solidFill>
                <a:latin typeface="Corbel"/>
                <a:ea typeface="Corbel"/>
                <a:cs typeface="Corbel"/>
                <a:sym typeface="Corbel"/>
              </a:rPr>
              <a:t> Disponible en : </a:t>
            </a:r>
            <a:r>
              <a:rPr lang="es-MX" sz="1050" u="sng">
                <a:solidFill>
                  <a:schemeClr val="hlink"/>
                </a:solidFill>
                <a:latin typeface="Corbel"/>
                <a:ea typeface="Corbel"/>
                <a:cs typeface="Corbel"/>
                <a:sym typeface="Corbel"/>
                <a:hlinkClick r:id="rId6"/>
              </a:rPr>
              <a:t>https://www.universomiel.es/historia-de-la-miel-2/</a:t>
            </a:r>
            <a:r>
              <a:rPr lang="es-MX" sz="1050">
                <a:solidFill>
                  <a:schemeClr val="dk1"/>
                </a:solidFill>
                <a:latin typeface="Corbel"/>
                <a:ea typeface="Corbel"/>
                <a:cs typeface="Corbel"/>
                <a:sym typeface="Corbel"/>
              </a:rPr>
              <a:t> el 12 de febrero del 2020</a:t>
            </a:r>
            <a:endParaRPr/>
          </a:p>
          <a:p>
            <a:pPr indent="0" lvl="0" marL="0" marR="0" rtl="0" algn="just">
              <a:spcBef>
                <a:spcPts val="0"/>
              </a:spcBef>
              <a:spcAft>
                <a:spcPts val="0"/>
              </a:spcAft>
              <a:buNone/>
            </a:pPr>
            <a:r>
              <a:rPr lang="es-MX" sz="1050">
                <a:solidFill>
                  <a:schemeClr val="dk1"/>
                </a:solidFill>
                <a:latin typeface="Corbel"/>
                <a:ea typeface="Corbel"/>
                <a:cs typeface="Corbel"/>
                <a:sym typeface="Corbel"/>
              </a:rPr>
              <a:t>Westwing (2020). </a:t>
            </a:r>
            <a:r>
              <a:rPr lang="es-MX" sz="1050" u="sng">
                <a:solidFill>
                  <a:schemeClr val="dk1"/>
                </a:solidFill>
                <a:latin typeface="Corbel"/>
                <a:ea typeface="Corbel"/>
                <a:cs typeface="Corbel"/>
                <a:sym typeface="Corbel"/>
              </a:rPr>
              <a:t>Papel arroz</a:t>
            </a:r>
            <a:r>
              <a:rPr lang="es-MX" sz="1050">
                <a:solidFill>
                  <a:schemeClr val="dk1"/>
                </a:solidFill>
                <a:latin typeface="Corbel"/>
                <a:ea typeface="Corbel"/>
                <a:cs typeface="Corbel"/>
                <a:sym typeface="Corbel"/>
              </a:rPr>
              <a:t>. Disponiible en: </a:t>
            </a:r>
            <a:r>
              <a:rPr lang="es-MX" sz="1050" u="sng">
                <a:solidFill>
                  <a:schemeClr val="hlink"/>
                </a:solidFill>
                <a:latin typeface="Corbel"/>
                <a:ea typeface="Corbel"/>
                <a:cs typeface="Corbel"/>
                <a:sym typeface="Corbel"/>
                <a:hlinkClick r:id="rId7"/>
              </a:rPr>
              <a:t>https://www.westwing.es/papel-de-arroz/</a:t>
            </a:r>
            <a:r>
              <a:rPr lang="es-MX" sz="1050">
                <a:solidFill>
                  <a:schemeClr val="dk1"/>
                </a:solidFill>
                <a:latin typeface="Corbel"/>
                <a:ea typeface="Corbel"/>
                <a:cs typeface="Corbel"/>
                <a:sym typeface="Corbel"/>
              </a:rPr>
              <a:t> el  19 de enero del 2020</a:t>
            </a:r>
            <a:endParaRPr/>
          </a:p>
          <a:p>
            <a:pPr indent="0" lvl="0" marL="0" marR="0" rtl="0" algn="l">
              <a:spcBef>
                <a:spcPts val="0"/>
              </a:spcBef>
              <a:spcAft>
                <a:spcPts val="0"/>
              </a:spcAft>
              <a:buNone/>
            </a:pPr>
            <a:r>
              <a:rPr lang="es-MX" sz="1050">
                <a:solidFill>
                  <a:schemeClr val="dk1"/>
                </a:solidFill>
                <a:latin typeface="Corbel"/>
                <a:ea typeface="Corbel"/>
                <a:cs typeface="Corbel"/>
                <a:sym typeface="Corbel"/>
              </a:rPr>
              <a:t>Ana. A (2019). LOS BENEFICIOS DEL PAPEL DE ARROZ PARA EL ROSTRO. Disponible en: </a:t>
            </a:r>
            <a:r>
              <a:rPr lang="es-MX" sz="1050" u="sng">
                <a:solidFill>
                  <a:schemeClr val="hlink"/>
                </a:solidFill>
                <a:latin typeface="Calibri"/>
                <a:ea typeface="Calibri"/>
                <a:cs typeface="Calibri"/>
                <a:sym typeface="Calibri"/>
                <a:hlinkClick r:id="rId8"/>
              </a:rPr>
              <a:t>https://www.revistafamilia.ec/vida-practica/beneficios-papel-arroz-rostro-belleza.html</a:t>
            </a:r>
            <a:r>
              <a:rPr lang="es-MX" sz="1050">
                <a:solidFill>
                  <a:schemeClr val="dk1"/>
                </a:solidFill>
                <a:latin typeface="Corbel"/>
                <a:ea typeface="Corbel"/>
                <a:cs typeface="Corbel"/>
                <a:sym typeface="Corbel"/>
              </a:rPr>
              <a:t>   el 15 de enero del 2020</a:t>
            </a:r>
            <a:endParaRPr sz="1050">
              <a:solidFill>
                <a:schemeClr val="dk1"/>
              </a:solidFill>
              <a:latin typeface="Corbel"/>
              <a:ea typeface="Corbel"/>
              <a:cs typeface="Corbel"/>
              <a:sym typeface="Corbel"/>
            </a:endParaRPr>
          </a:p>
        </p:txBody>
      </p:sp>
      <p:sp>
        <p:nvSpPr>
          <p:cNvPr id="109" name="Google Shape;109;p14"/>
          <p:cNvSpPr txBox="1"/>
          <p:nvPr/>
        </p:nvSpPr>
        <p:spPr>
          <a:xfrm>
            <a:off x="254998" y="3708128"/>
            <a:ext cx="3003790" cy="19466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s-MX" sz="1050">
                <a:solidFill>
                  <a:srgbClr val="76923C"/>
                </a:solidFill>
                <a:latin typeface="Algerian"/>
                <a:ea typeface="Algerian"/>
                <a:cs typeface="Algerian"/>
                <a:sym typeface="Algerian"/>
              </a:rPr>
              <a:t>resultados</a:t>
            </a:r>
            <a:endParaRPr sz="1050">
              <a:solidFill>
                <a:srgbClr val="76923C"/>
              </a:solidFill>
              <a:latin typeface="Algerian"/>
              <a:ea typeface="Algerian"/>
              <a:cs typeface="Algerian"/>
              <a:sym typeface="Algerian"/>
            </a:endParaRPr>
          </a:p>
          <a:p>
            <a:pPr indent="0" lvl="0" marL="0" marR="0" rtl="0" algn="just">
              <a:spcBef>
                <a:spcPts val="0"/>
              </a:spcBef>
              <a:spcAft>
                <a:spcPts val="0"/>
              </a:spcAft>
              <a:buNone/>
            </a:pPr>
            <a:r>
              <a:rPr lang="es-MX" sz="1150">
                <a:solidFill>
                  <a:schemeClr val="dk1"/>
                </a:solidFill>
                <a:latin typeface="Calibri"/>
                <a:ea typeface="Calibri"/>
                <a:cs typeface="Calibri"/>
                <a:sym typeface="Calibri"/>
              </a:rPr>
              <a:t>Obtuvimos un parche de 6x6 cm de color blanco con características suaves y pegajosas que tiene la propiedad de favorecer a la rápida cicatrización y humectación de la piel.</a:t>
            </a:r>
            <a:endParaRPr/>
          </a:p>
          <a:p>
            <a:pPr indent="0" lvl="0" marL="0" marR="0" rtl="0" algn="just">
              <a:spcBef>
                <a:spcPts val="0"/>
              </a:spcBef>
              <a:spcAft>
                <a:spcPts val="0"/>
              </a:spcAft>
              <a:buNone/>
            </a:pPr>
            <a:r>
              <a:rPr lang="es-MX" sz="1150">
                <a:solidFill>
                  <a:schemeClr val="dk1"/>
                </a:solidFill>
                <a:latin typeface="Calibri"/>
                <a:ea typeface="Calibri"/>
                <a:cs typeface="Calibri"/>
                <a:sym typeface="Calibri"/>
              </a:rPr>
              <a:t>Se mantuvieron en un lugar fresco para que su textura y sus propiedades no se </a:t>
            </a:r>
            <a:r>
              <a:rPr lang="es-MX" sz="1150">
                <a:solidFill>
                  <a:schemeClr val="dk1"/>
                </a:solidFill>
                <a:latin typeface="Calibri"/>
                <a:ea typeface="Calibri"/>
                <a:cs typeface="Calibri"/>
                <a:sym typeface="Calibri"/>
              </a:rPr>
              <a:t>alterarán</a:t>
            </a:r>
            <a:r>
              <a:rPr lang="es-MX" sz="1150">
                <a:solidFill>
                  <a:schemeClr val="dk1"/>
                </a:solidFill>
                <a:latin typeface="Calibri"/>
                <a:ea typeface="Calibri"/>
                <a:cs typeface="Calibri"/>
                <a:sym typeface="Calibri"/>
              </a:rPr>
              <a:t> o </a:t>
            </a:r>
            <a:r>
              <a:rPr lang="es-MX" sz="1150">
                <a:solidFill>
                  <a:schemeClr val="dk1"/>
                </a:solidFill>
                <a:latin typeface="Calibri"/>
                <a:ea typeface="Calibri"/>
                <a:cs typeface="Calibri"/>
                <a:sym typeface="Calibri"/>
              </a:rPr>
              <a:t>modificarán</a:t>
            </a:r>
            <a:r>
              <a:rPr lang="es-MX" sz="1150">
                <a:solidFill>
                  <a:schemeClr val="dk1"/>
                </a:solidFill>
                <a:latin typeface="Calibri"/>
                <a:ea typeface="Calibri"/>
                <a:cs typeface="Calibri"/>
                <a:sym typeface="Calibri"/>
              </a:rPr>
              <a:t>, además tiene un aroma agradable a miel.</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10" name="Google Shape;110;p14"/>
          <p:cNvPicPr preferRelativeResize="0"/>
          <p:nvPr/>
        </p:nvPicPr>
        <p:blipFill rotWithShape="1">
          <a:blip r:embed="rId9">
            <a:alphaModFix/>
          </a:blip>
          <a:srcRect b="0" l="0" r="0" t="0"/>
          <a:stretch/>
        </p:blipFill>
        <p:spPr>
          <a:xfrm>
            <a:off x="281710" y="488140"/>
            <a:ext cx="1532655" cy="2774657"/>
          </a:xfrm>
          <a:prstGeom prst="rect">
            <a:avLst/>
          </a:prstGeom>
          <a:noFill/>
          <a:ln>
            <a:noFill/>
          </a:ln>
        </p:spPr>
      </p:pic>
      <p:pic>
        <p:nvPicPr>
          <p:cNvPr descr="Imagen que contiene interior, persona, tabla, perro&#10;&#10;Descripción generada automáticamente" id="111" name="Google Shape;111;p14"/>
          <p:cNvPicPr preferRelativeResize="0"/>
          <p:nvPr/>
        </p:nvPicPr>
        <p:blipFill rotWithShape="1">
          <a:blip r:embed="rId10">
            <a:alphaModFix/>
          </a:blip>
          <a:srcRect b="0" l="0" r="0" t="0"/>
          <a:stretch/>
        </p:blipFill>
        <p:spPr>
          <a:xfrm>
            <a:off x="4356977" y="1991853"/>
            <a:ext cx="1019924" cy="1203847"/>
          </a:xfrm>
          <a:prstGeom prst="rect">
            <a:avLst/>
          </a:prstGeom>
          <a:noFill/>
          <a:ln>
            <a:noFill/>
          </a:ln>
        </p:spPr>
      </p:pic>
      <p:grpSp>
        <p:nvGrpSpPr>
          <p:cNvPr id="112" name="Google Shape;112;p14"/>
          <p:cNvGrpSpPr/>
          <p:nvPr/>
        </p:nvGrpSpPr>
        <p:grpSpPr>
          <a:xfrm>
            <a:off x="1919565" y="441909"/>
            <a:ext cx="4751376" cy="1608423"/>
            <a:chOff x="2135918" y="462572"/>
            <a:chExt cx="4173731" cy="1608423"/>
          </a:xfrm>
        </p:grpSpPr>
        <p:pic>
          <p:nvPicPr>
            <p:cNvPr id="113" name="Google Shape;113;p14"/>
            <p:cNvPicPr preferRelativeResize="0"/>
            <p:nvPr/>
          </p:nvPicPr>
          <p:blipFill rotWithShape="1">
            <a:blip r:embed="rId11">
              <a:alphaModFix/>
            </a:blip>
            <a:srcRect b="0" l="0" r="0" t="0"/>
            <a:stretch/>
          </p:blipFill>
          <p:spPr>
            <a:xfrm>
              <a:off x="5245764" y="462572"/>
              <a:ext cx="935728" cy="1245510"/>
            </a:xfrm>
            <a:prstGeom prst="rect">
              <a:avLst/>
            </a:prstGeom>
            <a:noFill/>
            <a:ln>
              <a:noFill/>
            </a:ln>
          </p:spPr>
        </p:pic>
        <p:pic>
          <p:nvPicPr>
            <p:cNvPr descr="Imagen que contiene licuadora, alimentos, bebidas, persona&#10;&#10;Descripción generada automáticamente" id="114" name="Google Shape;114;p14"/>
            <p:cNvPicPr preferRelativeResize="0"/>
            <p:nvPr/>
          </p:nvPicPr>
          <p:blipFill rotWithShape="1">
            <a:blip r:embed="rId12">
              <a:alphaModFix/>
            </a:blip>
            <a:srcRect b="0" l="0" r="0" t="0"/>
            <a:stretch/>
          </p:blipFill>
          <p:spPr>
            <a:xfrm>
              <a:off x="4311883" y="467082"/>
              <a:ext cx="941903" cy="1245510"/>
            </a:xfrm>
            <a:prstGeom prst="rect">
              <a:avLst/>
            </a:prstGeom>
            <a:noFill/>
            <a:ln>
              <a:noFill/>
            </a:ln>
          </p:spPr>
        </p:pic>
        <p:grpSp>
          <p:nvGrpSpPr>
            <p:cNvPr id="115" name="Google Shape;115;p14"/>
            <p:cNvGrpSpPr/>
            <p:nvPr/>
          </p:nvGrpSpPr>
          <p:grpSpPr>
            <a:xfrm>
              <a:off x="2135918" y="469516"/>
              <a:ext cx="2012254" cy="1601479"/>
              <a:chOff x="2135918" y="469516"/>
              <a:chExt cx="2012254" cy="1601479"/>
            </a:xfrm>
          </p:grpSpPr>
          <p:pic>
            <p:nvPicPr>
              <p:cNvPr descr="Imagen que contiene persona, tabla, interior, comida&#10;&#10;Descripción generada automáticamente" id="116" name="Google Shape;116;p14"/>
              <p:cNvPicPr preferRelativeResize="0"/>
              <p:nvPr/>
            </p:nvPicPr>
            <p:blipFill rotWithShape="1">
              <a:blip r:embed="rId13">
                <a:alphaModFix/>
              </a:blip>
              <a:srcRect b="0" l="0" r="0" t="0"/>
              <a:stretch/>
            </p:blipFill>
            <p:spPr>
              <a:xfrm>
                <a:off x="2200522" y="469516"/>
                <a:ext cx="935668" cy="1247557"/>
              </a:xfrm>
              <a:prstGeom prst="rect">
                <a:avLst/>
              </a:prstGeom>
              <a:noFill/>
              <a:ln>
                <a:noFill/>
              </a:ln>
            </p:spPr>
          </p:pic>
          <p:pic>
            <p:nvPicPr>
              <p:cNvPr descr="Imagen que contiene tabla, interior, persona, comida&#10;&#10;Descripción generada automáticamente" id="117" name="Google Shape;117;p14"/>
              <p:cNvPicPr preferRelativeResize="0"/>
              <p:nvPr/>
            </p:nvPicPr>
            <p:blipFill rotWithShape="1">
              <a:blip r:embed="rId14">
                <a:alphaModFix/>
              </a:blip>
              <a:srcRect b="0" l="0" r="0" t="0"/>
              <a:stretch/>
            </p:blipFill>
            <p:spPr>
              <a:xfrm>
                <a:off x="3135938" y="476652"/>
                <a:ext cx="934133" cy="1245510"/>
              </a:xfrm>
              <a:prstGeom prst="rect">
                <a:avLst/>
              </a:prstGeom>
              <a:noFill/>
              <a:ln>
                <a:noFill/>
              </a:ln>
            </p:spPr>
          </p:pic>
          <p:sp>
            <p:nvSpPr>
              <p:cNvPr id="118" name="Google Shape;118;p14"/>
              <p:cNvSpPr txBox="1"/>
              <p:nvPr/>
            </p:nvSpPr>
            <p:spPr>
              <a:xfrm>
                <a:off x="2135918" y="1670885"/>
                <a:ext cx="2012254"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s-MX" sz="950">
                    <a:solidFill>
                      <a:schemeClr val="dk1"/>
                    </a:solidFill>
                    <a:latin typeface="Calibri"/>
                    <a:ea typeface="Calibri"/>
                    <a:cs typeface="Calibri"/>
                    <a:sym typeface="Calibri"/>
                  </a:rPr>
                  <a:t>1. Cortar las 2 pencas de Sábila y extraer el Aloe Vera</a:t>
                </a:r>
                <a:r>
                  <a:rPr lang="es-MX"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p:txBody>
          </p:sp>
        </p:grpSp>
        <p:sp>
          <p:nvSpPr>
            <p:cNvPr id="119" name="Google Shape;119;p14"/>
            <p:cNvSpPr txBox="1"/>
            <p:nvPr/>
          </p:nvSpPr>
          <p:spPr>
            <a:xfrm>
              <a:off x="4204158" y="1651104"/>
              <a:ext cx="2105491"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s-MX" sz="900">
                  <a:solidFill>
                    <a:schemeClr val="dk1"/>
                  </a:solidFill>
                  <a:latin typeface="Calibri"/>
                  <a:ea typeface="Calibri"/>
                  <a:cs typeface="Calibri"/>
                  <a:sym typeface="Calibri"/>
                </a:rPr>
                <a:t>2.  Licuar el Aloe Vera con la miel y colocarla en un recipiente.</a:t>
              </a:r>
              <a:endParaRPr sz="900">
                <a:solidFill>
                  <a:schemeClr val="dk1"/>
                </a:solidFill>
                <a:latin typeface="Corbel"/>
                <a:ea typeface="Corbel"/>
                <a:cs typeface="Corbel"/>
                <a:sym typeface="Corbel"/>
              </a:endParaRPr>
            </a:p>
          </p:txBody>
        </p:sp>
      </p:grpSp>
      <p:pic>
        <p:nvPicPr>
          <p:cNvPr descr="Imagen que contiene tabla, hecho de madera, interior, madera&#10;&#10;Descripción generada automáticamente" id="120" name="Google Shape;120;p14"/>
          <p:cNvPicPr preferRelativeResize="0"/>
          <p:nvPr/>
        </p:nvPicPr>
        <p:blipFill rotWithShape="1">
          <a:blip r:embed="rId15">
            <a:alphaModFix/>
          </a:blip>
          <a:srcRect b="0" l="0" r="0" t="0"/>
          <a:stretch/>
        </p:blipFill>
        <p:spPr>
          <a:xfrm>
            <a:off x="1993110" y="1967244"/>
            <a:ext cx="1019924" cy="1204472"/>
          </a:xfrm>
          <a:prstGeom prst="rect">
            <a:avLst/>
          </a:prstGeom>
          <a:noFill/>
          <a:ln>
            <a:noFill/>
          </a:ln>
        </p:spPr>
      </p:pic>
      <p:pic>
        <p:nvPicPr>
          <p:cNvPr descr="Imagen que contiene persona, objeto, mano, sostener&#10;&#10;Descripción generada automáticamente" id="121" name="Google Shape;121;p14"/>
          <p:cNvPicPr preferRelativeResize="0"/>
          <p:nvPr/>
        </p:nvPicPr>
        <p:blipFill rotWithShape="1">
          <a:blip r:embed="rId16">
            <a:alphaModFix/>
          </a:blip>
          <a:srcRect b="0" l="0" r="0" t="0"/>
          <a:stretch/>
        </p:blipFill>
        <p:spPr>
          <a:xfrm>
            <a:off x="3194918" y="1983738"/>
            <a:ext cx="1019924" cy="1204567"/>
          </a:xfrm>
          <a:prstGeom prst="rect">
            <a:avLst/>
          </a:prstGeom>
          <a:noFill/>
          <a:ln>
            <a:noFill/>
          </a:ln>
        </p:spPr>
      </p:pic>
      <p:sp>
        <p:nvSpPr>
          <p:cNvPr id="122" name="Google Shape;122;p14"/>
          <p:cNvSpPr txBox="1"/>
          <p:nvPr/>
        </p:nvSpPr>
        <p:spPr>
          <a:xfrm>
            <a:off x="1919565" y="3176270"/>
            <a:ext cx="1197960" cy="50783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s-MX" sz="900">
                <a:solidFill>
                  <a:schemeClr val="dk1"/>
                </a:solidFill>
                <a:latin typeface="Calibri"/>
                <a:ea typeface="Calibri"/>
                <a:cs typeface="Calibri"/>
                <a:sym typeface="Calibri"/>
              </a:rPr>
              <a:t>3. Cortar el papel de arroz con unas medidas de 6x6.</a:t>
            </a:r>
            <a:endParaRPr sz="900">
              <a:solidFill>
                <a:schemeClr val="dk1"/>
              </a:solidFill>
              <a:latin typeface="Calibri"/>
              <a:ea typeface="Calibri"/>
              <a:cs typeface="Calibri"/>
              <a:sym typeface="Calibri"/>
            </a:endParaRPr>
          </a:p>
        </p:txBody>
      </p:sp>
      <p:sp>
        <p:nvSpPr>
          <p:cNvPr id="123" name="Google Shape;123;p14"/>
          <p:cNvSpPr txBox="1"/>
          <p:nvPr/>
        </p:nvSpPr>
        <p:spPr>
          <a:xfrm>
            <a:off x="281710" y="3262797"/>
            <a:ext cx="1532655" cy="24622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s-MX" sz="1000">
                <a:solidFill>
                  <a:schemeClr val="dk1"/>
                </a:solidFill>
                <a:latin typeface="Calibri"/>
                <a:ea typeface="Calibri"/>
                <a:cs typeface="Calibri"/>
                <a:sym typeface="Calibri"/>
              </a:rPr>
              <a:t>Materiales</a:t>
            </a:r>
            <a:endParaRPr sz="1000">
              <a:solidFill>
                <a:schemeClr val="dk1"/>
              </a:solidFill>
              <a:latin typeface="Calibri"/>
              <a:ea typeface="Calibri"/>
              <a:cs typeface="Calibri"/>
              <a:sym typeface="Calibri"/>
            </a:endParaRPr>
          </a:p>
        </p:txBody>
      </p:sp>
      <p:sp>
        <p:nvSpPr>
          <p:cNvPr id="124" name="Google Shape;124;p14"/>
          <p:cNvSpPr txBox="1"/>
          <p:nvPr/>
        </p:nvSpPr>
        <p:spPr>
          <a:xfrm>
            <a:off x="3126973" y="3171716"/>
            <a:ext cx="1138635" cy="5078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s-MX" sz="900">
                <a:solidFill>
                  <a:schemeClr val="dk1"/>
                </a:solidFill>
                <a:latin typeface="Calibri"/>
                <a:ea typeface="Calibri"/>
                <a:cs typeface="Calibri"/>
                <a:sym typeface="Calibri"/>
              </a:rPr>
              <a:t>4. Sumergir en agua de garrafón el papel de arroz por 15 seg.</a:t>
            </a:r>
            <a:endParaRPr sz="900">
              <a:solidFill>
                <a:schemeClr val="dk1"/>
              </a:solidFill>
              <a:latin typeface="Calibri"/>
              <a:ea typeface="Calibri"/>
              <a:cs typeface="Calibri"/>
              <a:sym typeface="Calibri"/>
            </a:endParaRPr>
          </a:p>
        </p:txBody>
      </p:sp>
      <p:sp>
        <p:nvSpPr>
          <p:cNvPr id="125" name="Google Shape;125;p14"/>
          <p:cNvSpPr txBox="1"/>
          <p:nvPr/>
        </p:nvSpPr>
        <p:spPr>
          <a:xfrm>
            <a:off x="4173075" y="3190967"/>
            <a:ext cx="1454750" cy="61555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s-MX" sz="850">
                <a:solidFill>
                  <a:schemeClr val="dk1"/>
                </a:solidFill>
                <a:latin typeface="Calibri"/>
                <a:ea typeface="Calibri"/>
                <a:cs typeface="Calibri"/>
                <a:sym typeface="Calibri"/>
              </a:rPr>
              <a:t>5. Con una brocha untar la mezcla del Aloe Vera y la miel sobre el trozo de papel arroz.</a:t>
            </a:r>
            <a:endParaRPr sz="850">
              <a:solidFill>
                <a:schemeClr val="dk1"/>
              </a:solidFill>
              <a:latin typeface="Calibri"/>
              <a:ea typeface="Calibri"/>
              <a:cs typeface="Calibri"/>
              <a:sym typeface="Calibri"/>
            </a:endParaRPr>
          </a:p>
        </p:txBody>
      </p:sp>
      <p:pic>
        <p:nvPicPr>
          <p:cNvPr descr="Imagen que contiene persona, comida, tabla, caliente&#10;&#10;Descripción generada automáticamente" id="126" name="Google Shape;126;p14"/>
          <p:cNvPicPr preferRelativeResize="0"/>
          <p:nvPr/>
        </p:nvPicPr>
        <p:blipFill rotWithShape="1">
          <a:blip r:embed="rId17">
            <a:alphaModFix/>
          </a:blip>
          <a:srcRect b="0" l="0" r="0" t="0"/>
          <a:stretch/>
        </p:blipFill>
        <p:spPr>
          <a:xfrm>
            <a:off x="5651017" y="1978817"/>
            <a:ext cx="1019924" cy="1209488"/>
          </a:xfrm>
          <a:prstGeom prst="rect">
            <a:avLst/>
          </a:prstGeom>
          <a:noFill/>
          <a:ln>
            <a:noFill/>
          </a:ln>
        </p:spPr>
      </p:pic>
      <p:sp>
        <p:nvSpPr>
          <p:cNvPr id="127" name="Google Shape;127;p14"/>
          <p:cNvSpPr txBox="1"/>
          <p:nvPr/>
        </p:nvSpPr>
        <p:spPr>
          <a:xfrm>
            <a:off x="5519036" y="3106779"/>
            <a:ext cx="1300024" cy="75405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s-MX" sz="900">
                <a:solidFill>
                  <a:schemeClr val="dk1"/>
                </a:solidFill>
                <a:latin typeface="Calibri"/>
                <a:ea typeface="Calibri"/>
                <a:cs typeface="Calibri"/>
                <a:sym typeface="Calibri"/>
              </a:rPr>
              <a:t>6. </a:t>
            </a:r>
            <a:r>
              <a:rPr lang="es-MX" sz="850">
                <a:solidFill>
                  <a:schemeClr val="dk1"/>
                </a:solidFill>
                <a:latin typeface="Calibri"/>
                <a:ea typeface="Calibri"/>
                <a:cs typeface="Calibri"/>
                <a:sym typeface="Calibri"/>
              </a:rPr>
              <a:t>Colocar el apósitos en la herida a una temperatura ambiente durante una semana y esperar los resultados.</a:t>
            </a:r>
            <a:endParaRPr sz="85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